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3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26" r:id="rId11"/>
    <p:sldId id="333" r:id="rId12"/>
    <p:sldId id="270" r:id="rId13"/>
    <p:sldId id="266" r:id="rId14"/>
    <p:sldId id="272" r:id="rId15"/>
    <p:sldId id="286" r:id="rId16"/>
    <p:sldId id="273" r:id="rId17"/>
    <p:sldId id="275" r:id="rId18"/>
    <p:sldId id="269" r:id="rId19"/>
    <p:sldId id="276" r:id="rId20"/>
    <p:sldId id="278" r:id="rId21"/>
    <p:sldId id="284" r:id="rId22"/>
    <p:sldId id="279" r:id="rId23"/>
    <p:sldId id="281" r:id="rId24"/>
    <p:sldId id="282" r:id="rId25"/>
    <p:sldId id="311" r:id="rId26"/>
    <p:sldId id="312" r:id="rId27"/>
    <p:sldId id="313" r:id="rId28"/>
    <p:sldId id="314" r:id="rId29"/>
    <p:sldId id="292" r:id="rId30"/>
    <p:sldId id="293" r:id="rId31"/>
    <p:sldId id="294" r:id="rId32"/>
    <p:sldId id="295" r:id="rId33"/>
    <p:sldId id="296" r:id="rId34"/>
    <p:sldId id="316" r:id="rId35"/>
    <p:sldId id="310" r:id="rId36"/>
    <p:sldId id="322" r:id="rId37"/>
    <p:sldId id="297" r:id="rId38"/>
    <p:sldId id="298" r:id="rId39"/>
    <p:sldId id="299" r:id="rId40"/>
    <p:sldId id="300" r:id="rId41"/>
    <p:sldId id="301" r:id="rId42"/>
    <p:sldId id="323" r:id="rId43"/>
    <p:sldId id="302" r:id="rId44"/>
    <p:sldId id="303" r:id="rId45"/>
    <p:sldId id="304" r:id="rId46"/>
    <p:sldId id="317" r:id="rId47"/>
    <p:sldId id="327" r:id="rId48"/>
    <p:sldId id="324" r:id="rId49"/>
    <p:sldId id="274" r:id="rId50"/>
    <p:sldId id="306" r:id="rId51"/>
    <p:sldId id="329" r:id="rId52"/>
    <p:sldId id="334" r:id="rId53"/>
    <p:sldId id="331" r:id="rId54"/>
    <p:sldId id="330" r:id="rId55"/>
    <p:sldId id="328" r:id="rId56"/>
    <p:sldId id="318" r:id="rId57"/>
    <p:sldId id="332" r:id="rId58"/>
    <p:sldId id="320" r:id="rId59"/>
    <p:sldId id="315" r:id="rId60"/>
    <p:sldId id="263" r:id="rId61"/>
    <p:sldId id="321" r:id="rId6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CF9"/>
    <a:srgbClr val="C00000"/>
    <a:srgbClr val="FFFFFF"/>
    <a:srgbClr val="D21F1B"/>
    <a:srgbClr val="FDEFE9"/>
    <a:srgbClr val="23E629"/>
    <a:srgbClr val="B30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84715" autoAdjust="0"/>
  </p:normalViewPr>
  <p:slideViewPr>
    <p:cSldViewPr snapToGrid="0">
      <p:cViewPr varScale="1">
        <p:scale>
          <a:sx n="70" d="100"/>
          <a:sy n="70" d="100"/>
        </p:scale>
        <p:origin x="797" y="1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12/01/2025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8148-7777-E270-1443-CD94B7C6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912C9F-0654-4512-26F7-8757D7E58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673244-EA43-0948-225E-97E0B1C38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B91FF7-F009-68E6-C330-38FFF1871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830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D04D-5530-2653-562D-F5FD2ACA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FCFCB2C-FBDC-4B6F-65D7-251E55BDB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D272B3-436D-2A2B-0A97-6BFB69434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CEA80D-260D-8ABE-8C04-7FA2A5B59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6659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193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microsoft.com/office/2007/relationships/hdphoto" Target="../media/hdphoto1.wdp"/><Relationship Id="rId9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microsoft.com/office/2007/relationships/hdphoto" Target="../media/hdphoto1.wdp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3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openxmlformats.org/officeDocument/2006/relationships/image" Target="../media/image74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5" Type="http://schemas.microsoft.com/office/2007/relationships/hdphoto" Target="../media/hdphoto1.wdp"/><Relationship Id="rId10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.png"/><Relationship Id="rId7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7.png"/><Relationship Id="rId5" Type="http://schemas.openxmlformats.org/officeDocument/2006/relationships/image" Target="../media/image65.png"/><Relationship Id="rId10" Type="http://schemas.openxmlformats.org/officeDocument/2006/relationships/image" Target="../media/image91.png"/><Relationship Id="rId4" Type="http://schemas.microsoft.com/office/2007/relationships/hdphoto" Target="../media/hdphoto1.wdp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3.png"/><Relationship Id="rId5" Type="http://schemas.openxmlformats.org/officeDocument/2006/relationships/image" Target="../media/image70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4.jp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9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3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microsoft.com/office/2007/relationships/hdphoto" Target="../media/hdphoto1.wdp"/><Relationship Id="rId9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3" Type="http://schemas.openxmlformats.org/officeDocument/2006/relationships/image" Target="../media/image103.png"/><Relationship Id="rId7" Type="http://schemas.openxmlformats.org/officeDocument/2006/relationships/image" Target="../media/image104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1.png"/><Relationship Id="rId11" Type="http://schemas.openxmlformats.org/officeDocument/2006/relationships/image" Target="../media/image67.png"/><Relationship Id="rId5" Type="http://schemas.microsoft.com/office/2007/relationships/hdphoto" Target="../media/hdphoto1.wdp"/><Relationship Id="rId10" Type="http://schemas.openxmlformats.org/officeDocument/2006/relationships/image" Target="../media/image107.png"/><Relationship Id="rId4" Type="http://schemas.openxmlformats.org/officeDocument/2006/relationships/image" Target="../media/image3.png"/><Relationship Id="rId9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9.jp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1.jpg"/><Relationship Id="rId5" Type="http://schemas.openxmlformats.org/officeDocument/2006/relationships/image" Target="../media/image110.jp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3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openxmlformats.org/officeDocument/2006/relationships/image" Target="../media/image120.png"/><Relationship Id="rId10" Type="http://schemas.openxmlformats.org/officeDocument/2006/relationships/image" Target="../media/image124.png"/><Relationship Id="rId4" Type="http://schemas.microsoft.com/office/2007/relationships/hdphoto" Target="../media/hdphoto1.wdp"/><Relationship Id="rId9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3.png"/><Relationship Id="rId7" Type="http://schemas.openxmlformats.org/officeDocument/2006/relationships/image" Target="../media/image12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6.png"/><Relationship Id="rId5" Type="http://schemas.openxmlformats.org/officeDocument/2006/relationships/image" Target="../media/image125.jp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0.jpg"/><Relationship Id="rId5" Type="http://schemas.openxmlformats.org/officeDocument/2006/relationships/image" Target="../media/image129.jp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microsoft.com/office/2007/relationships/hdphoto" Target="../media/hdphoto1.wdp"/><Relationship Id="rId7" Type="http://schemas.openxmlformats.org/officeDocument/2006/relationships/image" Target="../media/image1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4.png"/><Relationship Id="rId5" Type="http://schemas.openxmlformats.org/officeDocument/2006/relationships/image" Target="../media/image100.png"/><Relationship Id="rId4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0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4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/>
              <a:t>URBAN MOBILITY CHALLENGE</a:t>
            </a:r>
            <a:endParaRPr lang="it-IT" sz="3200" b="1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677341" y="5934670"/>
            <a:ext cx="3514659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Alessandro </a:t>
            </a:r>
            <a:r>
              <a:rPr lang="it-IT" b="1" dirty="0" err="1"/>
              <a:t>Borgherini</a:t>
            </a:r>
            <a:r>
              <a:rPr lang="it-IT" b="1" dirty="0"/>
              <a:t> -</a:t>
            </a:r>
          </a:p>
          <a:p>
            <a:r>
              <a:rPr lang="it-IT" b="1" dirty="0"/>
              <a:t>Riccardo Rettore - 2110512</a:t>
            </a:r>
          </a:p>
          <a:p>
            <a:r>
              <a:rPr lang="it-IT" b="1" dirty="0"/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7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7B4896D4-F9BD-15D3-4AB0-34EB2D4D5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5654" r="8009" b="1929"/>
          <a:stretch/>
        </p:blipFill>
        <p:spPr>
          <a:xfrm>
            <a:off x="4105379" y="1163782"/>
            <a:ext cx="7776070" cy="569421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87436" y="5227787"/>
            <a:ext cx="5091546" cy="667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774830" y="2556164"/>
            <a:ext cx="2316715" cy="265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5695357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02236" y="3574473"/>
            <a:ext cx="623455" cy="1653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3605645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EB439-E161-77CF-8DC5-49908E44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816"/>
            <a:ext cx="12192000" cy="336236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E6F2906-9342-9F04-A13B-AB509F35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8" y="3038737"/>
            <a:ext cx="6932147" cy="381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E517F-7526-C1CF-B16F-AF1ED4C9D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62" y="2203687"/>
            <a:ext cx="6827256" cy="56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C06C7749-6BA1-FB05-C6DB-00CC869C0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5476" r="7929"/>
          <a:stretch/>
        </p:blipFill>
        <p:spPr>
          <a:xfrm>
            <a:off x="3697225" y="1153886"/>
            <a:ext cx="8405837" cy="5201861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10" y="2378746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076989" y="5148001"/>
            <a:ext cx="5060373" cy="948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 flipV="1">
            <a:off x="2686145" y="2467146"/>
            <a:ext cx="1722569" cy="22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42" y="59438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H="1" flipV="1">
            <a:off x="8044543" y="4049486"/>
            <a:ext cx="130045" cy="1239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>
            <a:off x="5176861" y="2731220"/>
            <a:ext cx="478643" cy="1318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055073" cy="874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352E2C3-35D7-AF4F-BF7B-9EB987AB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25" y="4735437"/>
            <a:ext cx="4010585" cy="2667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9473174" y="4743995"/>
            <a:ext cx="273382" cy="266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425" y="5072290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870" y="5884083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95FDDE3-E4B3-714A-004F-FB52F7E0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6545" r="9062" b="2679"/>
          <a:stretch/>
        </p:blipFill>
        <p:spPr>
          <a:xfrm>
            <a:off x="3584027" y="1166648"/>
            <a:ext cx="8607973" cy="56913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endParaRPr lang="it-IT" dirty="0">
              <a:solidFill>
                <a:srgbClr val="23E62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117355"/>
            <a:ext cx="2374757" cy="234031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3107551" cy="607518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6" y="5339260"/>
            <a:ext cx="4656081" cy="977609"/>
          </a:xfrm>
          <a:prstGeom prst="curvedConnector3">
            <a:avLst>
              <a:gd name="adj1" fmla="val 985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670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/>
          <p:nvPr/>
        </p:nvCxnSpPr>
        <p:spPr>
          <a:xfrm flipH="1">
            <a:off x="3813464" y="1717076"/>
            <a:ext cx="2282536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</p:cNvCxnSpPr>
          <p:nvPr/>
        </p:nvCxnSpPr>
        <p:spPr>
          <a:xfrm>
            <a:off x="6885210" y="1717076"/>
            <a:ext cx="3174206" cy="3655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242" y="120763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52A9E0A-740B-7A21-B434-B92CFAF4D431}"/>
              </a:ext>
            </a:extLst>
          </p:cNvPr>
          <p:cNvSpPr txBox="1"/>
          <p:nvPr/>
        </p:nvSpPr>
        <p:spPr>
          <a:xfrm>
            <a:off x="4377103" y="1757200"/>
            <a:ext cx="24880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Before</a:t>
            </a:r>
            <a:r>
              <a:rPr lang="it-IT" dirty="0"/>
              <a:t> the state </a:t>
            </a:r>
            <a:r>
              <a:rPr lang="it-IT" dirty="0" err="1"/>
              <a:t>transformation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apply</a:t>
            </a:r>
            <a:r>
              <a:rPr lang="it-IT" dirty="0"/>
              <a:t> the </a:t>
            </a:r>
            <a:r>
              <a:rPr lang="it-IT" dirty="0" err="1"/>
              <a:t>rotation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R = …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the position </a:t>
            </a:r>
            <a:r>
              <a:rPr lang="it-IT" dirty="0" err="1"/>
              <a:t>error</a:t>
            </a:r>
            <a:r>
              <a:rPr lang="it-IT" dirty="0"/>
              <a:t> w.r.t.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desired</a:t>
            </a:r>
            <a:r>
              <a:rPr lang="it-IT" dirty="0"/>
              <a:t> body frame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/>
          <p:nvPr/>
        </p:nvCxnSpPr>
        <p:spPr>
          <a:xfrm flipV="1">
            <a:off x="2798625" y="2536371"/>
            <a:ext cx="1578478" cy="762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274" y="5262126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Immagine 8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5AA4C450-1B97-AB1E-BBB8-7B6FB5B36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5478" r="8801"/>
          <a:stretch/>
        </p:blipFill>
        <p:spPr>
          <a:xfrm>
            <a:off x="6276421" y="1798938"/>
            <a:ext cx="5868351" cy="4808897"/>
          </a:xfrm>
          <a:prstGeom prst="rect">
            <a:avLst/>
          </a:prstGeom>
        </p:spPr>
      </p:pic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37171BCD-B1C2-A2FC-CE5E-532DB7508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6015" r="7521" b="2068"/>
          <a:stretch/>
        </p:blipFill>
        <p:spPr>
          <a:xfrm>
            <a:off x="47229" y="1804164"/>
            <a:ext cx="6229192" cy="4629293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>
            <a:off x="5661415" y="1717076"/>
            <a:ext cx="0" cy="1994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6365491-6770-B917-6A1D-ED3C88900453}"/>
              </a:ext>
            </a:extLst>
          </p:cNvPr>
          <p:cNvCxnSpPr>
            <a:cxnSpLocks/>
          </p:cNvCxnSpPr>
          <p:nvPr/>
        </p:nvCxnSpPr>
        <p:spPr>
          <a:xfrm>
            <a:off x="6868886" y="1717076"/>
            <a:ext cx="3646714" cy="2484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32F7FC8-8637-6830-4A0E-72BF56DC7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742" y="1330486"/>
            <a:ext cx="2113358" cy="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03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BF5D-BEA2-0678-D422-BF79CC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F20F8AD-DEEA-ADA0-27A9-EF7A20C27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1BF1456-9B42-0BFE-6991-EF18D60C876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22F8CC-95FF-C176-C7F2-C7B07F46A6C2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A8C757F-83AF-C4D5-F76A-DB72E70EF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r="7354"/>
          <a:stretch/>
        </p:blipFill>
        <p:spPr>
          <a:xfrm>
            <a:off x="0" y="2585019"/>
            <a:ext cx="5881818" cy="322897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C2E84F4-A2C6-B1FE-454F-29E2F5F7A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2" r="13602"/>
          <a:stretch/>
        </p:blipFill>
        <p:spPr>
          <a:xfrm>
            <a:off x="6096000" y="2214083"/>
            <a:ext cx="6050614" cy="3891786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CE16DB1-9789-A25A-301B-054D63929E5E}"/>
              </a:ext>
            </a:extLst>
          </p:cNvPr>
          <p:cNvCxnSpPr>
            <a:cxnSpLocks/>
          </p:cNvCxnSpPr>
          <p:nvPr/>
        </p:nvCxnSpPr>
        <p:spPr>
          <a:xfrm flipH="1">
            <a:off x="1108710" y="2068005"/>
            <a:ext cx="3564524" cy="2131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11C71CE-8698-DF38-C84B-F980032A99C0}"/>
              </a:ext>
            </a:extLst>
          </p:cNvPr>
          <p:cNvCxnSpPr>
            <a:cxnSpLocks/>
          </p:cNvCxnSpPr>
          <p:nvPr/>
        </p:nvCxnSpPr>
        <p:spPr>
          <a:xfrm>
            <a:off x="6970827" y="2214083"/>
            <a:ext cx="1361643" cy="1214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9DAE61-916D-6061-66D9-7164884DBCBE}"/>
              </a:ext>
            </a:extLst>
          </p:cNvPr>
          <p:cNvSpPr txBox="1"/>
          <p:nvPr/>
        </p:nvSpPr>
        <p:spPr>
          <a:xfrm>
            <a:off x="3504476" y="1144675"/>
            <a:ext cx="518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Reaches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position in 0.5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1857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FC39-1DF1-CD5E-1AF6-D619EE72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624BB94-FAA5-B561-1679-B4988CE2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B128C0A-ACC7-4D74-C8F3-6FBE8516265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2C1E539-33C1-65D7-3946-C18060D31B3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DDD9622-828C-78E1-7AE5-9BEC25B4E5A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9151A6-E3EB-D148-4A0A-E2D2BF246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318"/>
          <a:stretch/>
        </p:blipFill>
        <p:spPr>
          <a:xfrm>
            <a:off x="1181100" y="1517021"/>
            <a:ext cx="9829800" cy="51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466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tracking</a:t>
            </a: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456000" y="1977623"/>
            <a:ext cx="546511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Works with the state (</a:t>
            </a:r>
            <a:r>
              <a:rPr lang="it-IT" dirty="0" err="1"/>
              <a:t>x,y,theta</a:t>
            </a:r>
            <a:r>
              <a:rPr lang="it-IT" dirty="0"/>
              <a:t>)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theta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controlled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twice</a:t>
            </a:r>
            <a:r>
              <a:rPr lang="it-IT" dirty="0"/>
              <a:t>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Differential</a:t>
            </a:r>
            <a:r>
              <a:rPr lang="it-IT" dirty="0"/>
              <a:t> </a:t>
            </a:r>
            <a:r>
              <a:rPr lang="it-IT" dirty="0" err="1"/>
              <a:t>Flatness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induces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Controller  design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complicated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, 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r>
              <a:rPr lang="it-IT" dirty="0"/>
              <a:t> (linear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locally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nonlinear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velocities</a:t>
            </a:r>
            <a:r>
              <a:rPr lang="it-IT" dirty="0">
                <a:sym typeface="Wingdings" panose="05000000000000000000" pitchFamily="2" charset="2"/>
              </a:rPr>
              <a:t> and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derivatives</a:t>
            </a:r>
            <a:r>
              <a:rPr lang="it-IT" dirty="0">
                <a:sym typeface="Wingdings" panose="05000000000000000000" pitchFamily="2" charset="2"/>
              </a:rPr>
              <a:t>) 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6119784" y="1977623"/>
            <a:ext cx="5909173" cy="23083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xb</a:t>
            </a:r>
            <a:r>
              <a:rPr lang="it-IT" dirty="0"/>
              <a:t> and </a:t>
            </a:r>
            <a:r>
              <a:rPr lang="it-IT" dirty="0" err="1"/>
              <a:t>yb</a:t>
            </a:r>
            <a:r>
              <a:rPr lang="it-IT" dirty="0"/>
              <a:t>, so no </a:t>
            </a:r>
            <a:r>
              <a:rPr lang="it-IT" dirty="0" err="1"/>
              <a:t>smooth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(</a:t>
            </a:r>
            <a:r>
              <a:rPr lang="it-IT" dirty="0" err="1"/>
              <a:t>as</a:t>
            </a:r>
            <a:r>
              <a:rPr lang="it-IT" dirty="0"/>
              <a:t> far </a:t>
            </a:r>
            <a:r>
              <a:rPr lang="it-IT" dirty="0" err="1"/>
              <a:t>as</a:t>
            </a:r>
            <a:r>
              <a:rPr lang="it-IT" dirty="0"/>
              <a:t> b!=0)</a:t>
            </a:r>
            <a:endParaRPr lang="it-IT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linear,decoupled</a:t>
            </a:r>
            <a:r>
              <a:rPr lang="it-IT" sz="1800" dirty="0"/>
              <a:t>, SISO , single integrator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Control </a:t>
            </a:r>
            <a:r>
              <a:rPr lang="it-IT" dirty="0"/>
              <a:t>design </a:t>
            </a:r>
            <a:r>
              <a:rPr lang="it-IT" dirty="0" err="1"/>
              <a:t>is</a:t>
            </a:r>
            <a:r>
              <a:rPr lang="it-IT" dirty="0"/>
              <a:t> easy, PD with </a:t>
            </a:r>
            <a:r>
              <a:rPr lang="it-IT" sz="1800" dirty="0"/>
              <a:t>gains TI and &gt;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6119784" y="4412151"/>
            <a:ext cx="5909173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Same </a:t>
            </a:r>
            <a:r>
              <a:rPr lang="it-IT" sz="1800" dirty="0" err="1"/>
              <a:t>as</a:t>
            </a:r>
            <a:r>
              <a:rPr lang="it-IT" sz="1800" dirty="0"/>
              <a:t> diff </a:t>
            </a:r>
            <a:r>
              <a:rPr lang="it-IT" sz="1800" dirty="0" err="1"/>
              <a:t>flatn</a:t>
            </a:r>
            <a:r>
              <a:rPr lang="it-IT" sz="1800" dirty="0"/>
              <a:t>, </a:t>
            </a:r>
            <a:r>
              <a:rPr lang="it-IT" sz="1800" dirty="0" err="1"/>
              <a:t>trajectory</a:t>
            </a:r>
            <a:r>
              <a:rPr lang="it-IT" sz="1800" dirty="0"/>
              <a:t> must be </a:t>
            </a:r>
            <a:r>
              <a:rPr lang="it-IT" sz="1800" dirty="0" err="1"/>
              <a:t>smooth</a:t>
            </a:r>
            <a:r>
              <a:rPr lang="it-IT" sz="1800" dirty="0"/>
              <a:t> (</a:t>
            </a:r>
            <a:r>
              <a:rPr lang="it-IT" sz="1800" dirty="0" err="1"/>
              <a:t>differentiable</a:t>
            </a:r>
            <a:r>
              <a:rPr lang="it-IT" sz="1800" dirty="0"/>
              <a:t>) and </a:t>
            </a:r>
            <a:r>
              <a:rPr lang="it-IT" sz="1800" dirty="0" err="1"/>
              <a:t>persistent</a:t>
            </a:r>
            <a:r>
              <a:rPr lang="it-IT" sz="1800" dirty="0"/>
              <a:t> , v!=0 (</a:t>
            </a:r>
            <a:r>
              <a:rPr lang="it-IT" sz="1800" dirty="0" err="1"/>
              <a:t>singular</a:t>
            </a:r>
            <a:r>
              <a:rPr lang="it-IT" sz="1800" dirty="0"/>
              <a:t> mapping)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</a:t>
            </a:r>
            <a:r>
              <a:rPr lang="it-IT" sz="1800" dirty="0"/>
              <a:t>ontroller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gains TI and &gt;0 (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sz="1800" dirty="0"/>
              <a:t>4 gains)</a:t>
            </a:r>
          </a:p>
        </p:txBody>
      </p:sp>
      <p:cxnSp>
        <p:nvCxnSpPr>
          <p:cNvPr id="14" name="Connettore 2 19">
            <a:extLst>
              <a:ext uri="{FF2B5EF4-FFF2-40B4-BE49-F238E27FC236}">
                <a16:creationId xmlns:a16="http://schemas.microsoft.com/office/drawing/2014/main" id="{063BA013-D88A-F3AF-15BC-8920777FD2E4}"/>
              </a:ext>
            </a:extLst>
          </p:cNvPr>
          <p:cNvCxnSpPr>
            <a:cxnSpLocks/>
          </p:cNvCxnSpPr>
          <p:nvPr/>
        </p:nvCxnSpPr>
        <p:spPr>
          <a:xfrm flipH="1" flipV="1">
            <a:off x="10325638" y="1497364"/>
            <a:ext cx="521038" cy="480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67FD18-50DE-6580-329F-C3D215C885B1}"/>
              </a:ext>
            </a:extLst>
          </p:cNvPr>
          <p:cNvSpPr txBox="1"/>
          <p:nvPr/>
        </p:nvSpPr>
        <p:spPr>
          <a:xfrm>
            <a:off x="7424851" y="1283467"/>
            <a:ext cx="329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BEST AMONG THE FOUR</a:t>
            </a:r>
          </a:p>
        </p:txBody>
      </p: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</a:t>
            </a:r>
            <a:r>
              <a:rPr lang="it-IT" sz="3000" dirty="0" err="1"/>
              <a:t>regulation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43927-C96C-8340-E0FE-21EAC3F35A3A}"/>
              </a:ext>
            </a:extLst>
          </p:cNvPr>
          <p:cNvSpPr txBox="1"/>
          <p:nvPr/>
        </p:nvSpPr>
        <p:spPr>
          <a:xfrm>
            <a:off x="456000" y="2384231"/>
            <a:ext cx="4610675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non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v</a:t>
            </a:r>
            <a:r>
              <a:rPr lang="it-IT" sz="1800" dirty="0"/>
              <a:t> </a:t>
            </a:r>
            <a:r>
              <a:rPr lang="it-IT" sz="1800" dirty="0" err="1"/>
              <a:t>proportional</a:t>
            </a:r>
            <a:r>
              <a:rPr lang="it-IT" sz="1800" dirty="0"/>
              <a:t> to </a:t>
            </a:r>
            <a:r>
              <a:rPr lang="it-IT" sz="1800" dirty="0" err="1"/>
              <a:t>ep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9955A-B145-A215-95D8-701B9A7DD618}"/>
              </a:ext>
            </a:extLst>
          </p:cNvPr>
          <p:cNvSpPr txBox="1"/>
          <p:nvPr/>
        </p:nvSpPr>
        <p:spPr>
          <a:xfrm>
            <a:off x="456000" y="4266663"/>
            <a:ext cx="6549500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indirectly</a:t>
            </a:r>
            <a:r>
              <a:rPr lang="it-IT" sz="1800" dirty="0"/>
              <a:t> (</a:t>
            </a:r>
            <a:r>
              <a:rPr lang="it-IT" sz="1800" dirty="0" err="1"/>
              <a:t>through</a:t>
            </a:r>
            <a:r>
              <a:rPr lang="it-IT" sz="1800" dirty="0"/>
              <a:t> gamma and delta)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  <a:r>
              <a:rPr lang="it-IT" dirty="0"/>
              <a:t> and gamma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denom</a:t>
            </a:r>
            <a:r>
              <a:rPr lang="it-IT" dirty="0"/>
              <a:t> (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semplification</a:t>
            </a:r>
            <a:r>
              <a:rPr lang="it-IT" dirty="0"/>
              <a:t> in case)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FC411168-6FD6-8735-3C4C-9EFA7825C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b="6492"/>
          <a:stretch/>
        </p:blipFill>
        <p:spPr>
          <a:xfrm>
            <a:off x="761174" y="1513115"/>
            <a:ext cx="10346327" cy="5225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1956</TotalTime>
  <Words>1046</Words>
  <Application>Microsoft Office PowerPoint</Application>
  <PresentationFormat>Widescreen</PresentationFormat>
  <Paragraphs>232</Paragraphs>
  <Slides>61</Slides>
  <Notes>38</Notes>
  <HiddenSlides>0</HiddenSlides>
  <MMClips>7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61</vt:i4>
      </vt:variant>
    </vt:vector>
  </HeadingPairs>
  <TitlesOfParts>
    <vt:vector size="66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(2°version)</vt:lpstr>
      <vt:lpstr>Presentazione standard di PowerPoint</vt:lpstr>
      <vt:lpstr>Presentazione standard di PowerPoint</vt:lpstr>
      <vt:lpstr>Presentazione standard di PowerPoint</vt:lpstr>
      <vt:lpstr>Final considerations - tracking</vt:lpstr>
      <vt:lpstr>Final considerations - regulation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Thomas Zamprogno</cp:lastModifiedBy>
  <cp:revision>636</cp:revision>
  <dcterms:created xsi:type="dcterms:W3CDTF">2023-05-17T11:15:50Z</dcterms:created>
  <dcterms:modified xsi:type="dcterms:W3CDTF">2025-01-12T13:53:06Z</dcterms:modified>
</cp:coreProperties>
</file>